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Mokoto" panose="020B0604020202020204" charset="0"/>
      <p:regular r:id="rId14"/>
    </p:embeddedFont>
    <p:embeddedFont>
      <p:font typeface="Tomorrow" panose="020B0604020202020204" charset="0"/>
      <p:regular r:id="rId15"/>
    </p:embeddedFont>
    <p:embeddedFont>
      <p:font typeface="Tomorrow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1300" y="4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svg"/><Relationship Id="rId7" Type="http://schemas.openxmlformats.org/officeDocument/2006/relationships/image" Target="../media/image18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7.jpeg"/><Relationship Id="rId7" Type="http://schemas.openxmlformats.org/officeDocument/2006/relationships/image" Target="../media/image7.sv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9.jpeg"/><Relationship Id="rId10" Type="http://schemas.openxmlformats.org/officeDocument/2006/relationships/image" Target="../media/image30.jpeg"/><Relationship Id="rId4" Type="http://schemas.openxmlformats.org/officeDocument/2006/relationships/image" Target="../media/image28.jpeg"/><Relationship Id="rId9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4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5155" y="4378147"/>
            <a:ext cx="17617690" cy="1477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23"/>
              </a:lnSpc>
            </a:pPr>
            <a:r>
              <a:rPr lang="en-US" sz="8587" spc="-927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GEMINI PRO FINANCIAL AI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155335" y="5663688"/>
            <a:ext cx="12647640" cy="572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6"/>
              </a:lnSpc>
            </a:pPr>
            <a:r>
              <a:rPr lang="en-US" sz="3200" b="1" spc="742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SMART AI FOR FINANCIAL ANALYSIS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0841830" y="-3821457"/>
            <a:ext cx="12077233" cy="7202423"/>
          </a:xfrm>
          <a:custGeom>
            <a:avLst/>
            <a:gdLst/>
            <a:ahLst/>
            <a:cxnLst/>
            <a:rect l="l" t="t" r="r" b="b"/>
            <a:pathLst>
              <a:path w="12077233" h="7202423">
                <a:moveTo>
                  <a:pt x="12077233" y="0"/>
                </a:moveTo>
                <a:lnTo>
                  <a:pt x="0" y="0"/>
                </a:lnTo>
                <a:lnTo>
                  <a:pt x="0" y="7202423"/>
                </a:lnTo>
                <a:lnTo>
                  <a:pt x="12077233" y="7202423"/>
                </a:lnTo>
                <a:lnTo>
                  <a:pt x="1207723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70310" y="6142430"/>
            <a:ext cx="7858618" cy="7101333"/>
          </a:xfrm>
          <a:custGeom>
            <a:avLst/>
            <a:gdLst/>
            <a:ahLst/>
            <a:cxnLst/>
            <a:rect l="l" t="t" r="r" b="b"/>
            <a:pathLst>
              <a:path w="7858618" h="7101333">
                <a:moveTo>
                  <a:pt x="0" y="0"/>
                </a:moveTo>
                <a:lnTo>
                  <a:pt x="7858618" y="0"/>
                </a:lnTo>
                <a:lnTo>
                  <a:pt x="7858618" y="7101333"/>
                </a:lnTo>
                <a:lnTo>
                  <a:pt x="0" y="71013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96800" y="3990860"/>
            <a:ext cx="3503105" cy="2089124"/>
          </a:xfrm>
          <a:custGeom>
            <a:avLst/>
            <a:gdLst/>
            <a:ahLst/>
            <a:cxnLst/>
            <a:rect l="l" t="t" r="r" b="b"/>
            <a:pathLst>
              <a:path w="3503105" h="2089124">
                <a:moveTo>
                  <a:pt x="0" y="0"/>
                </a:moveTo>
                <a:lnTo>
                  <a:pt x="3503104" y="0"/>
                </a:lnTo>
                <a:lnTo>
                  <a:pt x="3503104" y="2089124"/>
                </a:lnTo>
                <a:lnTo>
                  <a:pt x="0" y="2089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690648" y="3916344"/>
            <a:ext cx="3174999" cy="2320636"/>
          </a:xfrm>
          <a:custGeom>
            <a:avLst/>
            <a:gdLst/>
            <a:ahLst/>
            <a:cxnLst/>
            <a:rect l="l" t="t" r="r" b="b"/>
            <a:pathLst>
              <a:path w="3174999" h="2320636">
                <a:moveTo>
                  <a:pt x="0" y="0"/>
                </a:moveTo>
                <a:lnTo>
                  <a:pt x="3174999" y="0"/>
                </a:lnTo>
                <a:lnTo>
                  <a:pt x="3174999" y="2320636"/>
                </a:lnTo>
                <a:lnTo>
                  <a:pt x="0" y="23206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635672" y="4450675"/>
            <a:ext cx="9037302" cy="7525608"/>
          </a:xfrm>
          <a:custGeom>
            <a:avLst/>
            <a:gdLst/>
            <a:ahLst/>
            <a:cxnLst/>
            <a:rect l="l" t="t" r="r" b="b"/>
            <a:pathLst>
              <a:path w="9037302" h="7525608">
                <a:moveTo>
                  <a:pt x="0" y="0"/>
                </a:moveTo>
                <a:lnTo>
                  <a:pt x="9037302" y="0"/>
                </a:lnTo>
                <a:lnTo>
                  <a:pt x="9037302" y="7525609"/>
                </a:lnTo>
                <a:lnTo>
                  <a:pt x="0" y="75256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090545" y="-1619690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0" y="0"/>
                </a:moveTo>
                <a:lnTo>
                  <a:pt x="8718996" y="0"/>
                </a:lnTo>
                <a:lnTo>
                  <a:pt x="8718996" y="7625158"/>
                </a:lnTo>
                <a:lnTo>
                  <a:pt x="0" y="76251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876352" y="6479418"/>
            <a:ext cx="5452817" cy="3190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8"/>
              </a:lnSpc>
              <a:spcBef>
                <a:spcPct val="0"/>
              </a:spcBef>
            </a:pPr>
            <a:r>
              <a:rPr lang="en-US" sz="227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Chall</a:t>
            </a:r>
            <a:r>
              <a:rPr lang="en-US" sz="2270" u="none" strike="noStrik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enges Faced</a:t>
            </a:r>
          </a:p>
          <a:p>
            <a:pPr marL="0" lvl="0" indent="0" algn="ctr">
              <a:lnSpc>
                <a:spcPts val="3178"/>
              </a:lnSpc>
              <a:spcBef>
                <a:spcPct val="0"/>
              </a:spcBef>
            </a:pPr>
            <a:endParaRPr lang="en-US" sz="2270" u="none" strike="noStrike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marL="0" lvl="0" indent="0" algn="ctr">
              <a:lnSpc>
                <a:spcPts val="3178"/>
              </a:lnSpc>
              <a:spcBef>
                <a:spcPct val="0"/>
              </a:spcBef>
            </a:pPr>
            <a:r>
              <a:rPr lang="en-US" sz="2270" u="none" strike="noStrik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Working with financial datasets.</a:t>
            </a:r>
          </a:p>
          <a:p>
            <a:pPr algn="ctr">
              <a:lnSpc>
                <a:spcPts val="3178"/>
              </a:lnSpc>
              <a:spcBef>
                <a:spcPct val="0"/>
              </a:spcBef>
            </a:pPr>
            <a:endParaRPr lang="en-US" sz="2270" u="none" strike="noStrike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marL="0" lvl="0" indent="0" algn="ctr">
              <a:lnSpc>
                <a:spcPts val="3178"/>
              </a:lnSpc>
              <a:spcBef>
                <a:spcPct val="0"/>
              </a:spcBef>
            </a:pPr>
            <a:r>
              <a:rPr lang="en-US" sz="2270" u="none" strike="noStrik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Optimizing AI-generated responses.</a:t>
            </a:r>
          </a:p>
          <a:p>
            <a:pPr algn="ctr">
              <a:lnSpc>
                <a:spcPts val="3178"/>
              </a:lnSpc>
              <a:spcBef>
                <a:spcPct val="0"/>
              </a:spcBef>
            </a:pPr>
            <a:endParaRPr lang="en-US" sz="2270" u="none" strike="noStrike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algn="ctr">
              <a:lnSpc>
                <a:spcPts val="3178"/>
              </a:lnSpc>
              <a:spcBef>
                <a:spcPct val="0"/>
              </a:spcBef>
            </a:pPr>
            <a:r>
              <a:rPr lang="en-US" sz="2270" u="none" strike="noStrik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Streamlining UI for non-financial users.</a:t>
            </a:r>
          </a:p>
          <a:p>
            <a:pPr marL="0" lvl="0" indent="0" algn="ctr">
              <a:lnSpc>
                <a:spcPts val="3178"/>
              </a:lnSpc>
              <a:spcBef>
                <a:spcPct val="0"/>
              </a:spcBef>
            </a:pPr>
            <a:endParaRPr lang="en-US" sz="2270" u="none" strike="noStrike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622138" y="1773802"/>
            <a:ext cx="9043724" cy="1974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6795" spc="-73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CHALLENGES &amp; LEARNINGS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72771" y="6479418"/>
            <a:ext cx="5288833" cy="2790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0"/>
              </a:lnSpc>
            </a:pPr>
            <a:r>
              <a:rPr lang="en-US" sz="227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Key Learnings</a:t>
            </a:r>
          </a:p>
          <a:p>
            <a:pPr marL="0" lvl="0" indent="0" algn="ctr">
              <a:lnSpc>
                <a:spcPts val="3180"/>
              </a:lnSpc>
              <a:spcBef>
                <a:spcPct val="0"/>
              </a:spcBef>
            </a:pPr>
            <a:endParaRPr lang="en-US" sz="2271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marL="0" lvl="0" indent="0" algn="ctr">
              <a:lnSpc>
                <a:spcPts val="3180"/>
              </a:lnSpc>
              <a:spcBef>
                <a:spcPct val="0"/>
              </a:spcBef>
            </a:pPr>
            <a:r>
              <a:rPr lang="en-US" sz="2271" u="none" strike="noStrik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Effective team collaboration.</a:t>
            </a:r>
          </a:p>
          <a:p>
            <a:pPr algn="ctr">
              <a:lnSpc>
                <a:spcPts val="3180"/>
              </a:lnSpc>
              <a:spcBef>
                <a:spcPct val="0"/>
              </a:spcBef>
            </a:pPr>
            <a:endParaRPr lang="en-US" sz="2271" u="none" strike="noStrike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algn="ctr">
              <a:lnSpc>
                <a:spcPts val="3180"/>
              </a:lnSpc>
              <a:spcBef>
                <a:spcPct val="0"/>
              </a:spcBef>
            </a:pPr>
            <a:r>
              <a:rPr lang="en-US" sz="2271" u="none" strike="noStrik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Leveraging AI for finance can revolutionize decision-making.</a:t>
            </a:r>
          </a:p>
          <a:p>
            <a:pPr marL="0" lvl="0" indent="0" algn="ctr">
              <a:lnSpc>
                <a:spcPts val="3180"/>
              </a:lnSpc>
              <a:spcBef>
                <a:spcPct val="0"/>
              </a:spcBef>
            </a:pPr>
            <a:endParaRPr lang="en-US" sz="2271" u="none" strike="noStrike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9470109" y="4491959"/>
            <a:ext cx="0" cy="477774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353857" y="4796041"/>
            <a:ext cx="2704528" cy="270452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11" t="-30704" r="-9878" b="77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7918408" y="4796041"/>
            <a:ext cx="2704528" cy="2704528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3"/>
              <a:stretch>
                <a:fillRect t="-11849" b="-109756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82959" y="4796041"/>
            <a:ext cx="2704528" cy="2704528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4"/>
              <a:stretch>
                <a:fillRect t="-25757" b="-25757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785254" y="4796041"/>
            <a:ext cx="2704528" cy="2704528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5"/>
              <a:stretch>
                <a:fillRect t="-5248" b="-5248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4" name="Freeform 14"/>
          <p:cNvSpPr/>
          <p:nvPr/>
        </p:nvSpPr>
        <p:spPr>
          <a:xfrm>
            <a:off x="-4536020" y="-1890937"/>
            <a:ext cx="9616419" cy="7028728"/>
          </a:xfrm>
          <a:custGeom>
            <a:avLst/>
            <a:gdLst/>
            <a:ahLst/>
            <a:cxnLst/>
            <a:rect l="l" t="t" r="r" b="b"/>
            <a:pathLst>
              <a:path w="9616419" h="7028728">
                <a:moveTo>
                  <a:pt x="0" y="0"/>
                </a:moveTo>
                <a:lnTo>
                  <a:pt x="9616419" y="0"/>
                </a:lnTo>
                <a:lnTo>
                  <a:pt x="9616419" y="7028728"/>
                </a:lnTo>
                <a:lnTo>
                  <a:pt x="0" y="70287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724379" y="-4193474"/>
            <a:ext cx="8701678" cy="7182840"/>
          </a:xfrm>
          <a:custGeom>
            <a:avLst/>
            <a:gdLst/>
            <a:ahLst/>
            <a:cxnLst/>
            <a:rect l="l" t="t" r="r" b="b"/>
            <a:pathLst>
              <a:path w="8701678" h="7182840">
                <a:moveTo>
                  <a:pt x="0" y="0"/>
                </a:moveTo>
                <a:lnTo>
                  <a:pt x="8701677" y="0"/>
                </a:lnTo>
                <a:lnTo>
                  <a:pt x="8701677" y="7182840"/>
                </a:lnTo>
                <a:lnTo>
                  <a:pt x="0" y="71828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4759576" y="4796041"/>
            <a:ext cx="2704528" cy="2704528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10"/>
              <a:stretch>
                <a:fillRect t="-16666" b="-16666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3107444" y="2501961"/>
            <a:ext cx="12326455" cy="1003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6795" spc="-733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THE TEAM - NEONOVA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353857" y="7815841"/>
            <a:ext cx="2585133" cy="320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0"/>
              </a:lnSpc>
            </a:pPr>
            <a:r>
              <a:rPr lang="en-US" sz="2177" spc="-23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ADITI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918408" y="7815841"/>
            <a:ext cx="2585133" cy="320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0"/>
              </a:lnSpc>
            </a:pPr>
            <a:r>
              <a:rPr lang="en-US" sz="2177" spc="-23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SHRUTHI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482959" y="7815841"/>
            <a:ext cx="2585133" cy="320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0"/>
              </a:lnSpc>
            </a:pPr>
            <a:r>
              <a:rPr lang="en-US" sz="2177" spc="-23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SIRINMAI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85254" y="7815841"/>
            <a:ext cx="2585133" cy="631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0"/>
              </a:lnSpc>
            </a:pPr>
            <a:r>
              <a:rPr lang="en-US" sz="2177" spc="-23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VAISHNAVI </a:t>
            </a:r>
          </a:p>
          <a:p>
            <a:pPr algn="ctr">
              <a:lnSpc>
                <a:spcPts val="2460"/>
              </a:lnSpc>
            </a:pPr>
            <a:r>
              <a:rPr lang="en-US" sz="2177" spc="-23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(TEAM LEAD)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759576" y="7815841"/>
            <a:ext cx="2585133" cy="320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0"/>
              </a:lnSpc>
            </a:pPr>
            <a:r>
              <a:rPr lang="en-US" sz="2177" spc="-23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GREESHMA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07553" y="3743843"/>
            <a:ext cx="15472893" cy="2065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81"/>
              </a:lnSpc>
            </a:pPr>
            <a:r>
              <a:rPr lang="en-US" sz="11987" spc="-129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THANK YOU</a:t>
            </a:r>
          </a:p>
        </p:txBody>
      </p:sp>
      <p:sp>
        <p:nvSpPr>
          <p:cNvPr id="3" name="Freeform 3"/>
          <p:cNvSpPr/>
          <p:nvPr/>
        </p:nvSpPr>
        <p:spPr>
          <a:xfrm>
            <a:off x="-3889077" y="5143500"/>
            <a:ext cx="9409333" cy="7322172"/>
          </a:xfrm>
          <a:custGeom>
            <a:avLst/>
            <a:gdLst/>
            <a:ahLst/>
            <a:cxnLst/>
            <a:rect l="l" t="t" r="r" b="b"/>
            <a:pathLst>
              <a:path w="9409333" h="7322172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487790" y="-3601211"/>
            <a:ext cx="12077233" cy="7202423"/>
          </a:xfrm>
          <a:custGeom>
            <a:avLst/>
            <a:gdLst/>
            <a:ahLst/>
            <a:cxnLst/>
            <a:rect l="l" t="t" r="r" b="b"/>
            <a:pathLst>
              <a:path w="12077233" h="7202423">
                <a:moveTo>
                  <a:pt x="12077234" y="0"/>
                </a:moveTo>
                <a:lnTo>
                  <a:pt x="0" y="0"/>
                </a:lnTo>
                <a:lnTo>
                  <a:pt x="0" y="7202422"/>
                </a:lnTo>
                <a:lnTo>
                  <a:pt x="12077234" y="7202422"/>
                </a:lnTo>
                <a:lnTo>
                  <a:pt x="120772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13346" y="3988975"/>
            <a:ext cx="9616419" cy="7028728"/>
          </a:xfrm>
          <a:custGeom>
            <a:avLst/>
            <a:gdLst/>
            <a:ahLst/>
            <a:cxnLst/>
            <a:rect l="l" t="t" r="r" b="b"/>
            <a:pathLst>
              <a:path w="9616419" h="7028728">
                <a:moveTo>
                  <a:pt x="0" y="0"/>
                </a:moveTo>
                <a:lnTo>
                  <a:pt x="9616419" y="0"/>
                </a:lnTo>
                <a:lnTo>
                  <a:pt x="9616419" y="7028729"/>
                </a:lnTo>
                <a:lnTo>
                  <a:pt x="0" y="7028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054225" y="1409697"/>
            <a:ext cx="7657849" cy="7657849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15573" r="-15573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2899435" y="8728134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0" y="0"/>
                </a:moveTo>
                <a:lnTo>
                  <a:pt x="8718996" y="0"/>
                </a:lnTo>
                <a:lnTo>
                  <a:pt x="8718996" y="7625159"/>
                </a:lnTo>
                <a:lnTo>
                  <a:pt x="0" y="76251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144000" y="-4692059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0" y="0"/>
                </a:moveTo>
                <a:lnTo>
                  <a:pt x="8718996" y="0"/>
                </a:lnTo>
                <a:lnTo>
                  <a:pt x="8718996" y="7625159"/>
                </a:lnTo>
                <a:lnTo>
                  <a:pt x="0" y="76251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144723" y="2187516"/>
            <a:ext cx="6999277" cy="100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678"/>
              </a:lnSpc>
            </a:pPr>
            <a:r>
              <a:rPr lang="en-US" sz="6795" spc="-73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ABOUT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44723" y="3740325"/>
            <a:ext cx="5401622" cy="3709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Gemini Pro Financial Decoder is an AI-powered tool that analyzes financial statements using Google’s Gemini Pro. It extracts key metrics, summarizes insights, and detects financial trends, helping businesses and investors make data-driven decisions. The tool simplifies complex financial data into structured, actionable insights for better financial analysis.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667461" y="5507332"/>
            <a:ext cx="12077233" cy="7202423"/>
          </a:xfrm>
          <a:custGeom>
            <a:avLst/>
            <a:gdLst/>
            <a:ahLst/>
            <a:cxnLst/>
            <a:rect l="l" t="t" r="r" b="b"/>
            <a:pathLst>
              <a:path w="12077233" h="7202423">
                <a:moveTo>
                  <a:pt x="0" y="0"/>
                </a:moveTo>
                <a:lnTo>
                  <a:pt x="12077233" y="0"/>
                </a:lnTo>
                <a:lnTo>
                  <a:pt x="12077233" y="7202423"/>
                </a:lnTo>
                <a:lnTo>
                  <a:pt x="0" y="72024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287635" y="-3344805"/>
            <a:ext cx="9616419" cy="7028728"/>
          </a:xfrm>
          <a:custGeom>
            <a:avLst/>
            <a:gdLst/>
            <a:ahLst/>
            <a:cxnLst/>
            <a:rect l="l" t="t" r="r" b="b"/>
            <a:pathLst>
              <a:path w="9616419" h="7028728">
                <a:moveTo>
                  <a:pt x="0" y="0"/>
                </a:moveTo>
                <a:lnTo>
                  <a:pt x="9616419" y="0"/>
                </a:lnTo>
                <a:lnTo>
                  <a:pt x="9616419" y="7028728"/>
                </a:lnTo>
                <a:lnTo>
                  <a:pt x="0" y="7028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2373847" y="6536402"/>
            <a:ext cx="6675929" cy="4114800"/>
          </a:xfrm>
          <a:custGeom>
            <a:avLst/>
            <a:gdLst/>
            <a:ahLst/>
            <a:cxnLst/>
            <a:rect l="l" t="t" r="r" b="b"/>
            <a:pathLst>
              <a:path w="6675929" h="4114800">
                <a:moveTo>
                  <a:pt x="6675929" y="0"/>
                </a:moveTo>
                <a:lnTo>
                  <a:pt x="0" y="0"/>
                </a:lnTo>
                <a:lnTo>
                  <a:pt x="0" y="4114800"/>
                </a:lnTo>
                <a:lnTo>
                  <a:pt x="6675929" y="4114800"/>
                </a:lnTo>
                <a:lnTo>
                  <a:pt x="66759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338761" y="3136276"/>
            <a:ext cx="5757710" cy="790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6"/>
              </a:lnSpc>
            </a:pPr>
            <a:r>
              <a:rPr lang="en-US" sz="5395" spc="-582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CHALLENGES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06571" y="4370070"/>
            <a:ext cx="4884643" cy="288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Financial analysts waste hours manually analyzing reports.</a:t>
            </a:r>
          </a:p>
          <a:p>
            <a:pPr algn="ctr">
              <a:lnSpc>
                <a:spcPts val="2800"/>
              </a:lnSpc>
            </a:pPr>
            <a:endParaRPr lang="en-US" sz="2000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Non-financial stakeholders struggle to understand complex reports.</a:t>
            </a:r>
          </a:p>
          <a:p>
            <a:pPr algn="ctr">
              <a:lnSpc>
                <a:spcPts val="2940"/>
              </a:lnSpc>
            </a:pPr>
            <a:endParaRPr lang="en-US" sz="2100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Manual processing leads to errors &amp; delays.</a:t>
            </a:r>
          </a:p>
        </p:txBody>
      </p:sp>
      <p:sp>
        <p:nvSpPr>
          <p:cNvPr id="7" name="Freeform 7"/>
          <p:cNvSpPr/>
          <p:nvPr/>
        </p:nvSpPr>
        <p:spPr>
          <a:xfrm flipH="1">
            <a:off x="-1302934" y="-430877"/>
            <a:ext cx="6675929" cy="4114800"/>
          </a:xfrm>
          <a:custGeom>
            <a:avLst/>
            <a:gdLst/>
            <a:ahLst/>
            <a:cxnLst/>
            <a:rect l="l" t="t" r="r" b="b"/>
            <a:pathLst>
              <a:path w="6675929" h="4114800">
                <a:moveTo>
                  <a:pt x="6675929" y="0"/>
                </a:moveTo>
                <a:lnTo>
                  <a:pt x="0" y="0"/>
                </a:lnTo>
                <a:lnTo>
                  <a:pt x="0" y="4114800"/>
                </a:lnTo>
                <a:lnTo>
                  <a:pt x="6675929" y="4114800"/>
                </a:lnTo>
                <a:lnTo>
                  <a:pt x="66759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189769" y="3136276"/>
            <a:ext cx="6318482" cy="790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6"/>
              </a:lnSpc>
            </a:pPr>
            <a:r>
              <a:rPr lang="en-US" sz="5395" spc="-582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IMPACT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029107" y="4379595"/>
            <a:ext cx="4884643" cy="185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Time-consuming report generation.</a:t>
            </a:r>
          </a:p>
          <a:p>
            <a:pPr algn="ctr">
              <a:lnSpc>
                <a:spcPts val="2940"/>
              </a:lnSpc>
            </a:pPr>
            <a:endParaRPr lang="en-US" sz="2100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Misinterpretation of financial data.</a:t>
            </a:r>
          </a:p>
          <a:p>
            <a:pPr algn="ctr">
              <a:lnSpc>
                <a:spcPts val="2940"/>
              </a:lnSpc>
            </a:pPr>
            <a:endParaRPr lang="en-US" sz="2100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Inefficient decision-making.</a:t>
            </a:r>
          </a:p>
        </p:txBody>
      </p:sp>
      <p:sp>
        <p:nvSpPr>
          <p:cNvPr id="10" name="AutoShape 10"/>
          <p:cNvSpPr/>
          <p:nvPr/>
        </p:nvSpPr>
        <p:spPr>
          <a:xfrm>
            <a:off x="9501580" y="2601073"/>
            <a:ext cx="0" cy="477774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37544" y="-2688773"/>
            <a:ext cx="10135479" cy="8863937"/>
          </a:xfrm>
          <a:custGeom>
            <a:avLst/>
            <a:gdLst/>
            <a:ahLst/>
            <a:cxnLst/>
            <a:rect l="l" t="t" r="r" b="b"/>
            <a:pathLst>
              <a:path w="10135479" h="8863937">
                <a:moveTo>
                  <a:pt x="0" y="0"/>
                </a:moveTo>
                <a:lnTo>
                  <a:pt x="10135479" y="0"/>
                </a:lnTo>
                <a:lnTo>
                  <a:pt x="10135479" y="8863937"/>
                </a:lnTo>
                <a:lnTo>
                  <a:pt x="0" y="8863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758751" y="3746704"/>
            <a:ext cx="9037302" cy="7525608"/>
          </a:xfrm>
          <a:custGeom>
            <a:avLst/>
            <a:gdLst/>
            <a:ahLst/>
            <a:cxnLst/>
            <a:rect l="l" t="t" r="r" b="b"/>
            <a:pathLst>
              <a:path w="9037302" h="7525608">
                <a:moveTo>
                  <a:pt x="0" y="0"/>
                </a:moveTo>
                <a:lnTo>
                  <a:pt x="9037303" y="0"/>
                </a:lnTo>
                <a:lnTo>
                  <a:pt x="9037303" y="7525608"/>
                </a:lnTo>
                <a:lnTo>
                  <a:pt x="0" y="75256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020765" y="1771770"/>
            <a:ext cx="14246469" cy="1974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6795" spc="-73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OUR SOLUTION - GEMINI PRO FINANCIAL DECODER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59628" y="5664305"/>
            <a:ext cx="3628628" cy="4088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Uses AI to extract key insights from financial reports, saving time and reducing human effort.</a:t>
            </a:r>
          </a:p>
          <a:p>
            <a:pPr algn="ctr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Converts raw financial data into intuitive charts and graphs for quick analysis.</a:t>
            </a:r>
          </a:p>
          <a:p>
            <a:pPr algn="ctr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Provides AI-driven recommendations to help businesses and investors make informed financial choices.</a:t>
            </a:r>
          </a:p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endParaRPr lang="en-US" sz="1800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888028" y="5664305"/>
            <a:ext cx="3628628" cy="2830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Summarizes financial reports automatically.</a:t>
            </a:r>
          </a:p>
          <a:p>
            <a:pPr algn="ctr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Generates visual insights using charts.</a:t>
            </a:r>
          </a:p>
          <a:p>
            <a:pPr algn="ctr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Enhances decision-making for financial &amp; non-financial users.</a:t>
            </a:r>
          </a:p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endParaRPr lang="en-US" sz="1800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876656" y="5469585"/>
            <a:ext cx="3628628" cy="2516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GenAI (Gemini Pro) for financial data analysis</a:t>
            </a:r>
          </a:p>
          <a:p>
            <a:pPr algn="ctr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Streamlit for web-based UI</a:t>
            </a:r>
          </a:p>
          <a:p>
            <a:pPr algn="ctr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Plotly for interactive financial visualizations</a:t>
            </a:r>
          </a:p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endParaRPr lang="en-US" sz="1800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888028" y="4637725"/>
            <a:ext cx="3701585" cy="373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1"/>
              </a:lnSpc>
            </a:pPr>
            <a:r>
              <a:rPr lang="en-US" sz="2400" spc="-259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KEY CAPABILITIES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93786" y="4637725"/>
            <a:ext cx="4772548" cy="716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1"/>
              </a:lnSpc>
            </a:pPr>
            <a:r>
              <a:rPr lang="en-US" sz="2400" spc="-259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AI-POWERED FINANCIAL ANALYSIS TOOL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611308" y="4686405"/>
            <a:ext cx="4407447" cy="373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1"/>
              </a:lnSpc>
            </a:pPr>
            <a:r>
              <a:rPr lang="en-US" sz="2400" spc="-259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TECH STACK USED</a:t>
            </a:r>
          </a:p>
        </p:txBody>
      </p:sp>
      <p:sp>
        <p:nvSpPr>
          <p:cNvPr id="11" name="AutoShape 11"/>
          <p:cNvSpPr/>
          <p:nvPr/>
        </p:nvSpPr>
        <p:spPr>
          <a:xfrm>
            <a:off x="7189275" y="4362780"/>
            <a:ext cx="0" cy="477774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2592258" y="4362780"/>
            <a:ext cx="0" cy="477774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635672" y="4450675"/>
            <a:ext cx="9037302" cy="7525608"/>
          </a:xfrm>
          <a:custGeom>
            <a:avLst/>
            <a:gdLst/>
            <a:ahLst/>
            <a:cxnLst/>
            <a:rect l="l" t="t" r="r" b="b"/>
            <a:pathLst>
              <a:path w="9037302" h="7525608">
                <a:moveTo>
                  <a:pt x="0" y="0"/>
                </a:moveTo>
                <a:lnTo>
                  <a:pt x="9037302" y="0"/>
                </a:lnTo>
                <a:lnTo>
                  <a:pt x="9037302" y="7525609"/>
                </a:lnTo>
                <a:lnTo>
                  <a:pt x="0" y="75256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739014" y="-1511612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0" y="0"/>
                </a:moveTo>
                <a:lnTo>
                  <a:pt x="8718995" y="0"/>
                </a:lnTo>
                <a:lnTo>
                  <a:pt x="8718995" y="7625159"/>
                </a:lnTo>
                <a:lnTo>
                  <a:pt x="0" y="7625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850493" y="4033514"/>
            <a:ext cx="2923391" cy="2413127"/>
          </a:xfrm>
          <a:custGeom>
            <a:avLst/>
            <a:gdLst/>
            <a:ahLst/>
            <a:cxnLst/>
            <a:rect l="l" t="t" r="r" b="b"/>
            <a:pathLst>
              <a:path w="2923391" h="2413127">
                <a:moveTo>
                  <a:pt x="0" y="0"/>
                </a:moveTo>
                <a:lnTo>
                  <a:pt x="2923391" y="0"/>
                </a:lnTo>
                <a:lnTo>
                  <a:pt x="2923391" y="2413127"/>
                </a:lnTo>
                <a:lnTo>
                  <a:pt x="0" y="24131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257235" y="3987269"/>
            <a:ext cx="2897859" cy="2413127"/>
          </a:xfrm>
          <a:custGeom>
            <a:avLst/>
            <a:gdLst/>
            <a:ahLst/>
            <a:cxnLst/>
            <a:rect l="l" t="t" r="r" b="b"/>
            <a:pathLst>
              <a:path w="2897859" h="2413127">
                <a:moveTo>
                  <a:pt x="0" y="0"/>
                </a:moveTo>
                <a:lnTo>
                  <a:pt x="2897859" y="0"/>
                </a:lnTo>
                <a:lnTo>
                  <a:pt x="2897859" y="2413126"/>
                </a:lnTo>
                <a:lnTo>
                  <a:pt x="0" y="2413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033896" y="6927185"/>
            <a:ext cx="3259768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AI-Powered Report Summarization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64862" y="2374285"/>
            <a:ext cx="8094652" cy="1003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6795" spc="-73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KEY FEATURES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514116" y="6927185"/>
            <a:ext cx="3259768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Interactive Financial Visualizations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09129" y="6927185"/>
            <a:ext cx="3259768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Fast &amp; User-Friendly Interface</a:t>
            </a:r>
            <a:r>
              <a:rPr lang="en-US" sz="2199" u="none" strike="noStrik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</a:p>
        </p:txBody>
      </p:sp>
      <p:sp>
        <p:nvSpPr>
          <p:cNvPr id="10" name="Freeform 10"/>
          <p:cNvSpPr/>
          <p:nvPr/>
        </p:nvSpPr>
        <p:spPr>
          <a:xfrm>
            <a:off x="12495413" y="4116315"/>
            <a:ext cx="2487201" cy="2247526"/>
          </a:xfrm>
          <a:custGeom>
            <a:avLst/>
            <a:gdLst/>
            <a:ahLst/>
            <a:cxnLst/>
            <a:rect l="l" t="t" r="r" b="b"/>
            <a:pathLst>
              <a:path w="2487201" h="2247526">
                <a:moveTo>
                  <a:pt x="0" y="0"/>
                </a:moveTo>
                <a:lnTo>
                  <a:pt x="2487201" y="0"/>
                </a:lnTo>
                <a:lnTo>
                  <a:pt x="2487201" y="2247525"/>
                </a:lnTo>
                <a:lnTo>
                  <a:pt x="0" y="22475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9695" y="-1657555"/>
            <a:ext cx="9409333" cy="7322172"/>
          </a:xfrm>
          <a:custGeom>
            <a:avLst/>
            <a:gdLst/>
            <a:ahLst/>
            <a:cxnLst/>
            <a:rect l="l" t="t" r="r" b="b"/>
            <a:pathLst>
              <a:path w="9409333" h="7322172">
                <a:moveTo>
                  <a:pt x="0" y="0"/>
                </a:moveTo>
                <a:lnTo>
                  <a:pt x="9409333" y="0"/>
                </a:lnTo>
                <a:lnTo>
                  <a:pt x="9409333" y="7322171"/>
                </a:lnTo>
                <a:lnTo>
                  <a:pt x="0" y="73221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2899802" y="4362087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8718996" y="0"/>
                </a:moveTo>
                <a:lnTo>
                  <a:pt x="0" y="0"/>
                </a:lnTo>
                <a:lnTo>
                  <a:pt x="0" y="7625158"/>
                </a:lnTo>
                <a:lnTo>
                  <a:pt x="8718996" y="7625158"/>
                </a:lnTo>
                <a:lnTo>
                  <a:pt x="87189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144723" y="6228929"/>
            <a:ext cx="6999277" cy="2258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9"/>
              </a:lnSpc>
            </a:pPr>
            <a:r>
              <a:rPr lang="en-US" sz="6795" spc="-73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HOW IT WORKS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189744" y="1257060"/>
            <a:ext cx="3719127" cy="941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69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Upload financial reports (CSV format).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153752" y="567482"/>
            <a:ext cx="3791112" cy="712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4207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Step 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189744" y="3862886"/>
            <a:ext cx="4132908" cy="941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69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AI analyzes the data &amp; generates key insights.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53752" y="3173308"/>
            <a:ext cx="3791112" cy="712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4207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Step 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999147" y="6468275"/>
            <a:ext cx="4323506" cy="941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69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Visual dashboards display financial health.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117759" y="5775046"/>
            <a:ext cx="3791112" cy="712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4207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Step 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672053" y="8579690"/>
            <a:ext cx="5168291" cy="941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69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AI provides summary reports for better decision-making.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153752" y="7886461"/>
            <a:ext cx="3791112" cy="712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4207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Step 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62329" y="3566791"/>
            <a:ext cx="363341" cy="36334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624982" y="5177820"/>
            <a:ext cx="363341" cy="36334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54708" y="5177820"/>
            <a:ext cx="363341" cy="36334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988324" y="8112391"/>
            <a:ext cx="363341" cy="36334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468225" y="3748462"/>
            <a:ext cx="5351550" cy="5509838"/>
            <a:chOff x="0" y="0"/>
            <a:chExt cx="78945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89450" cy="812800"/>
            </a:xfrm>
            <a:custGeom>
              <a:avLst/>
              <a:gdLst/>
              <a:ahLst/>
              <a:cxnLst/>
              <a:rect l="l" t="t" r="r" b="b"/>
              <a:pathLst>
                <a:path w="789450" h="812800">
                  <a:moveTo>
                    <a:pt x="394725" y="0"/>
                  </a:moveTo>
                  <a:cubicBezTo>
                    <a:pt x="176724" y="0"/>
                    <a:pt x="0" y="181951"/>
                    <a:pt x="0" y="406400"/>
                  </a:cubicBezTo>
                  <a:cubicBezTo>
                    <a:pt x="0" y="630849"/>
                    <a:pt x="176724" y="812800"/>
                    <a:pt x="394725" y="812800"/>
                  </a:cubicBezTo>
                  <a:cubicBezTo>
                    <a:pt x="612725" y="812800"/>
                    <a:pt x="789450" y="630849"/>
                    <a:pt x="789450" y="406400"/>
                  </a:cubicBezTo>
                  <a:cubicBezTo>
                    <a:pt x="789450" y="181951"/>
                    <a:pt x="612725" y="0"/>
                    <a:pt x="39472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4011" y="19050"/>
              <a:ext cx="641428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4470707" y="4806787"/>
            <a:ext cx="9037302" cy="7525608"/>
          </a:xfrm>
          <a:custGeom>
            <a:avLst/>
            <a:gdLst/>
            <a:ahLst/>
            <a:cxnLst/>
            <a:rect l="l" t="t" r="r" b="b"/>
            <a:pathLst>
              <a:path w="9037302" h="7525608">
                <a:moveTo>
                  <a:pt x="0" y="0"/>
                </a:moveTo>
                <a:lnTo>
                  <a:pt x="9037302" y="0"/>
                </a:lnTo>
                <a:lnTo>
                  <a:pt x="9037302" y="7525608"/>
                </a:lnTo>
                <a:lnTo>
                  <a:pt x="0" y="7525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4647691" y="-3797800"/>
            <a:ext cx="10334866" cy="9338961"/>
          </a:xfrm>
          <a:custGeom>
            <a:avLst/>
            <a:gdLst/>
            <a:ahLst/>
            <a:cxnLst/>
            <a:rect l="l" t="t" r="r" b="b"/>
            <a:pathLst>
              <a:path w="10334866" h="9338961">
                <a:moveTo>
                  <a:pt x="0" y="0"/>
                </a:moveTo>
                <a:lnTo>
                  <a:pt x="10334866" y="0"/>
                </a:lnTo>
                <a:lnTo>
                  <a:pt x="10334866" y="9338961"/>
                </a:lnTo>
                <a:lnTo>
                  <a:pt x="0" y="9338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596274" y="5359490"/>
            <a:ext cx="3095453" cy="1840387"/>
          </a:xfrm>
          <a:custGeom>
            <a:avLst/>
            <a:gdLst/>
            <a:ahLst/>
            <a:cxnLst/>
            <a:rect l="l" t="t" r="r" b="b"/>
            <a:pathLst>
              <a:path w="3095453" h="1840387">
                <a:moveTo>
                  <a:pt x="0" y="0"/>
                </a:moveTo>
                <a:lnTo>
                  <a:pt x="3095452" y="0"/>
                </a:lnTo>
                <a:lnTo>
                  <a:pt x="3095452" y="1840388"/>
                </a:lnTo>
                <a:lnTo>
                  <a:pt x="0" y="18403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7407823" y="2341504"/>
            <a:ext cx="3109013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Google Gemini Pro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771269" y="5120670"/>
            <a:ext cx="2853714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GitHub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819775" y="5120670"/>
            <a:ext cx="3329818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Streamlit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952939" y="8242566"/>
            <a:ext cx="2853714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Python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0891702" y="8112391"/>
            <a:ext cx="363341" cy="363341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1718049" y="8334641"/>
            <a:ext cx="285371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Plotly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304425" y="941371"/>
            <a:ext cx="13974364" cy="865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Technologies Used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635672" y="4450675"/>
            <a:ext cx="9037302" cy="7525608"/>
          </a:xfrm>
          <a:custGeom>
            <a:avLst/>
            <a:gdLst/>
            <a:ahLst/>
            <a:cxnLst/>
            <a:rect l="l" t="t" r="r" b="b"/>
            <a:pathLst>
              <a:path w="9037302" h="7525608">
                <a:moveTo>
                  <a:pt x="0" y="0"/>
                </a:moveTo>
                <a:lnTo>
                  <a:pt x="9037302" y="0"/>
                </a:lnTo>
                <a:lnTo>
                  <a:pt x="9037302" y="7525609"/>
                </a:lnTo>
                <a:lnTo>
                  <a:pt x="0" y="75256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899802" y="-1551373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0" y="0"/>
                </a:moveTo>
                <a:lnTo>
                  <a:pt x="8718996" y="0"/>
                </a:lnTo>
                <a:lnTo>
                  <a:pt x="8718996" y="7625158"/>
                </a:lnTo>
                <a:lnTo>
                  <a:pt x="0" y="76251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/>
          <a:stretch>
            <a:fillRect/>
          </a:stretch>
        </p:blipFill>
        <p:spPr>
          <a:xfrm>
            <a:off x="2935630" y="1831502"/>
            <a:ext cx="13185784" cy="786662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495800" y="419100"/>
            <a:ext cx="9043724" cy="1003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6795" spc="-733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DEMO - VIDEO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20240" y="4769485"/>
            <a:ext cx="12847521" cy="4488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Why Gemini Pro is better than traditional methods?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Automation: Saves 80% of manual effort.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Accuracy: AI-powered reports reduce errors.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User-Friendly: No finance expertise required!</a:t>
            </a: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Future Scope: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Expand AI to support PDF reports &amp; real-time analytics.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Add risk assessment &amp; fraud detection capabilities.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2799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700847" y="1577002"/>
            <a:ext cx="8780463" cy="2204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38"/>
              </a:lnSpc>
            </a:pPr>
            <a:r>
              <a:rPr lang="en-US" sz="7644" spc="-82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COMPETITIVE EDGE</a:t>
            </a:r>
          </a:p>
        </p:txBody>
      </p:sp>
      <p:sp>
        <p:nvSpPr>
          <p:cNvPr id="4" name="Freeform 4"/>
          <p:cNvSpPr/>
          <p:nvPr/>
        </p:nvSpPr>
        <p:spPr>
          <a:xfrm rot="1399680">
            <a:off x="9956178" y="-1229655"/>
            <a:ext cx="9409333" cy="7322172"/>
          </a:xfrm>
          <a:custGeom>
            <a:avLst/>
            <a:gdLst/>
            <a:ahLst/>
            <a:cxnLst/>
            <a:rect l="l" t="t" r="r" b="b"/>
            <a:pathLst>
              <a:path w="9409333" h="7322172">
                <a:moveTo>
                  <a:pt x="0" y="0"/>
                </a:moveTo>
                <a:lnTo>
                  <a:pt x="9409332" y="0"/>
                </a:lnTo>
                <a:lnTo>
                  <a:pt x="9409332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865595">
            <a:off x="8169870" y="8045644"/>
            <a:ext cx="12077233" cy="7202423"/>
          </a:xfrm>
          <a:custGeom>
            <a:avLst/>
            <a:gdLst/>
            <a:ahLst/>
            <a:cxnLst/>
            <a:rect l="l" t="t" r="r" b="b"/>
            <a:pathLst>
              <a:path w="12077233" h="7202423">
                <a:moveTo>
                  <a:pt x="0" y="0"/>
                </a:moveTo>
                <a:lnTo>
                  <a:pt x="12077234" y="0"/>
                </a:lnTo>
                <a:lnTo>
                  <a:pt x="12077234" y="7202423"/>
                </a:lnTo>
                <a:lnTo>
                  <a:pt x="0" y="72024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367</Words>
  <Application>Microsoft Office PowerPoint</Application>
  <PresentationFormat>Custom</PresentationFormat>
  <Paragraphs>85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Tomorrow Bold</vt:lpstr>
      <vt:lpstr>Mokoto</vt:lpstr>
      <vt:lpstr>Arial</vt:lpstr>
      <vt:lpstr>Tomorrow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Navy Blue and White Futuristic Tech Company Presentation</dc:title>
  <dc:creator>Miss Reeshm</dc:creator>
  <cp:lastModifiedBy>Greeshma Pranathi</cp:lastModifiedBy>
  <cp:revision>2</cp:revision>
  <dcterms:created xsi:type="dcterms:W3CDTF">2006-08-16T00:00:00Z</dcterms:created>
  <dcterms:modified xsi:type="dcterms:W3CDTF">2025-02-21T06:54:19Z</dcterms:modified>
  <dc:identifier>DAGftEP12JU</dc:identifier>
</cp:coreProperties>
</file>